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Lato" charset="1" panose="020F0502020204030203"/>
      <p:regular r:id="rId12"/>
    </p:embeddedFont>
    <p:embeddedFont>
      <p:font typeface="Lato Bold" charset="1" panose="020F0502020204030203"/>
      <p:regular r:id="rId13"/>
    </p:embeddedFont>
    <p:embeddedFont>
      <p:font typeface="Lato Italics" charset="1" panose="020F0502020204030203"/>
      <p:regular r:id="rId14"/>
    </p:embeddedFont>
    <p:embeddedFont>
      <p:font typeface="Lato Bold Italics" charset="1" panose="020F0502020204030203"/>
      <p:regular r:id="rId15"/>
    </p:embeddedFont>
    <p:embeddedFont>
      <p:font typeface="Public Sans" charset="1" panose="00000000000000000000"/>
      <p:regular r:id="rId16"/>
    </p:embeddedFont>
    <p:embeddedFont>
      <p:font typeface="Public Sans Bold" charset="1" panose="00000000000000000000"/>
      <p:regular r:id="rId17"/>
    </p:embeddedFont>
    <p:embeddedFont>
      <p:font typeface="Public Sans Italics" charset="1" panose="00000000000000000000"/>
      <p:regular r:id="rId18"/>
    </p:embeddedFont>
    <p:embeddedFont>
      <p:font typeface="Public Sans Bold Italics" charset="1" panose="00000000000000000000"/>
      <p:regular r:id="rId19"/>
    </p:embeddedFont>
    <p:embeddedFont>
      <p:font typeface="Public Sans Thin" charset="1" panose="00000000000000000000"/>
      <p:regular r:id="rId20"/>
    </p:embeddedFont>
    <p:embeddedFont>
      <p:font typeface="Public Sans Thin Italics" charset="1" panose="00000000000000000000"/>
      <p:regular r:id="rId21"/>
    </p:embeddedFont>
    <p:embeddedFont>
      <p:font typeface="Public Sans Medium" charset="1" panose="00000000000000000000"/>
      <p:regular r:id="rId22"/>
    </p:embeddedFont>
    <p:embeddedFont>
      <p:font typeface="Public Sans Medium Italics" charset="1" panose="00000000000000000000"/>
      <p:regular r:id="rId23"/>
    </p:embeddedFont>
    <p:embeddedFont>
      <p:font typeface="Public Sans Heavy" charset="1" panose="00000000000000000000"/>
      <p:regular r:id="rId24"/>
    </p:embeddedFont>
    <p:embeddedFont>
      <p:font typeface="Public Sans Heavy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33924" y="6971250"/>
            <a:ext cx="21755848" cy="4174349"/>
            <a:chOff x="0" y="0"/>
            <a:chExt cx="7796805" cy="14959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96805" cy="1495993"/>
            </a:xfrm>
            <a:custGeom>
              <a:avLst/>
              <a:gdLst/>
              <a:ahLst/>
              <a:cxnLst/>
              <a:rect r="r" b="b" t="t" l="l"/>
              <a:pathLst>
                <a:path h="1495993" w="7796805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82565" y="4763983"/>
            <a:ext cx="20104489" cy="5523017"/>
          </a:xfrm>
          <a:custGeom>
            <a:avLst/>
            <a:gdLst/>
            <a:ahLst/>
            <a:cxnLst/>
            <a:rect r="r" b="b" t="t" l="l"/>
            <a:pathLst>
              <a:path h="5523017" w="20104489">
                <a:moveTo>
                  <a:pt x="0" y="0"/>
                </a:moveTo>
                <a:lnTo>
                  <a:pt x="20104489" y="0"/>
                </a:lnTo>
                <a:lnTo>
                  <a:pt x="20104489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4363" r="-9035" b="-2056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0308" y="1588342"/>
            <a:ext cx="14774323" cy="317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0"/>
              </a:lnSpc>
            </a:pPr>
            <a:r>
              <a:rPr lang="en-US" sz="12625" spc="-1035">
                <a:solidFill>
                  <a:srgbClr val="3A855D"/>
                </a:solidFill>
                <a:latin typeface="Public Sans"/>
              </a:rPr>
              <a:t>Foreign Direct Investment Analytics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64013" y="5208297"/>
            <a:ext cx="12559973" cy="404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771827" indent="-385913" lvl="1">
              <a:lnSpc>
                <a:spcPts val="2752"/>
              </a:lnSpc>
              <a:buAutoNum type="arabicPeriod" startAt="1"/>
            </a:pPr>
            <a:r>
              <a:rPr lang="en-US" sz="3574" spc="-293">
                <a:solidFill>
                  <a:srgbClr val="3A855D"/>
                </a:solidFill>
                <a:latin typeface="Public Sans Italics"/>
              </a:rPr>
              <a:t>-   Preet Jitendra Jain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7392287">
            <a:off x="-1104276" y="-395603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914402" y="3224371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63568" y="2159271"/>
            <a:ext cx="13409490" cy="7695211"/>
            <a:chOff x="0" y="0"/>
            <a:chExt cx="3531718" cy="20267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31718" cy="2026722"/>
            </a:xfrm>
            <a:custGeom>
              <a:avLst/>
              <a:gdLst/>
              <a:ahLst/>
              <a:cxnLst/>
              <a:rect r="r" b="b" t="t" l="l"/>
              <a:pathLst>
                <a:path h="2026722" w="3531718">
                  <a:moveTo>
                    <a:pt x="8660" y="0"/>
                  </a:moveTo>
                  <a:lnTo>
                    <a:pt x="3523057" y="0"/>
                  </a:lnTo>
                  <a:cubicBezTo>
                    <a:pt x="3525355" y="0"/>
                    <a:pt x="3527557" y="912"/>
                    <a:pt x="3529181" y="2537"/>
                  </a:cubicBezTo>
                  <a:cubicBezTo>
                    <a:pt x="3530805" y="4161"/>
                    <a:pt x="3531718" y="6363"/>
                    <a:pt x="3531718" y="8660"/>
                  </a:cubicBezTo>
                  <a:lnTo>
                    <a:pt x="3531718" y="2018062"/>
                  </a:lnTo>
                  <a:cubicBezTo>
                    <a:pt x="3531718" y="2020359"/>
                    <a:pt x="3530805" y="2022562"/>
                    <a:pt x="3529181" y="2024186"/>
                  </a:cubicBezTo>
                  <a:cubicBezTo>
                    <a:pt x="3527557" y="2025810"/>
                    <a:pt x="3525355" y="2026722"/>
                    <a:pt x="3523057" y="2026722"/>
                  </a:cubicBezTo>
                  <a:lnTo>
                    <a:pt x="8660" y="2026722"/>
                  </a:lnTo>
                  <a:cubicBezTo>
                    <a:pt x="6363" y="2026722"/>
                    <a:pt x="4161" y="2025810"/>
                    <a:pt x="2537" y="2024186"/>
                  </a:cubicBezTo>
                  <a:cubicBezTo>
                    <a:pt x="912" y="2022562"/>
                    <a:pt x="0" y="2020359"/>
                    <a:pt x="0" y="2018062"/>
                  </a:cubicBezTo>
                  <a:lnTo>
                    <a:pt x="0" y="8660"/>
                  </a:lnTo>
                  <a:cubicBezTo>
                    <a:pt x="0" y="6363"/>
                    <a:pt x="912" y="4161"/>
                    <a:pt x="2537" y="2537"/>
                  </a:cubicBezTo>
                  <a:cubicBezTo>
                    <a:pt x="4161" y="912"/>
                    <a:pt x="6363" y="0"/>
                    <a:pt x="8660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3531718" cy="1940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61471" y="2292807"/>
            <a:ext cx="12965058" cy="7316081"/>
            <a:chOff x="0" y="0"/>
            <a:chExt cx="3414665" cy="1926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14666" cy="1926869"/>
            </a:xfrm>
            <a:custGeom>
              <a:avLst/>
              <a:gdLst/>
              <a:ahLst/>
              <a:cxnLst/>
              <a:rect r="r" b="b" t="t" l="l"/>
              <a:pathLst>
                <a:path h="1926869" w="3414666">
                  <a:moveTo>
                    <a:pt x="0" y="0"/>
                  </a:moveTo>
                  <a:lnTo>
                    <a:pt x="3414666" y="0"/>
                  </a:lnTo>
                  <a:lnTo>
                    <a:pt x="3414666" y="1926869"/>
                  </a:lnTo>
                  <a:lnTo>
                    <a:pt x="0" y="1926869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414665" cy="1974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846020" y="2348646"/>
          <a:ext cx="12595960" cy="7316462"/>
        </p:xfrm>
        <a:graphic>
          <a:graphicData uri="http://schemas.openxmlformats.org/drawingml/2006/table">
            <a:tbl>
              <a:tblPr/>
              <a:tblGrid>
                <a:gridCol w="5206682"/>
                <a:gridCol w="7389278"/>
              </a:tblGrid>
              <a:tr h="112504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73737"/>
                          </a:solidFill>
                          <a:latin typeface="Lato Bold"/>
                        </a:rPr>
                        <a:t>Project Title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73737"/>
                          </a:solidFill>
                          <a:latin typeface="Lato Bold"/>
                        </a:rPr>
                        <a:t>Entertainer Data Analytics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504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73737"/>
                          </a:solidFill>
                          <a:latin typeface="Lato Bold"/>
                        </a:rPr>
                        <a:t>Technology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73737"/>
                          </a:solidFill>
                          <a:latin typeface="Lato Bold"/>
                        </a:rPr>
                        <a:t>Data Science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504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73737"/>
                          </a:solidFill>
                          <a:latin typeface="Lato Bold"/>
                        </a:rPr>
                        <a:t>Domain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73737"/>
                          </a:solidFill>
                          <a:latin typeface="Lato Bold"/>
                        </a:rPr>
                        <a:t>Sports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504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73737"/>
                          </a:solidFill>
                          <a:latin typeface="Lato Bold"/>
                        </a:rPr>
                        <a:t>Project Difficulty Level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73737"/>
                          </a:solidFill>
                          <a:latin typeface="Lato Bold"/>
                        </a:rPr>
                        <a:t>Advanced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2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73737"/>
                          </a:solidFill>
                          <a:latin typeface="Lato Bold"/>
                        </a:rPr>
                        <a:t>Programming Language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73737"/>
                          </a:solidFill>
                          <a:latin typeface="Lato Bold"/>
                        </a:rPr>
                        <a:t>Python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504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73737"/>
                          </a:solidFill>
                          <a:latin typeface="Lato Bold"/>
                        </a:rPr>
                        <a:t>Tools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73737"/>
                          </a:solidFill>
                          <a:latin typeface="Lato Bold"/>
                        </a:rPr>
                        <a:t>Google Colab, Power BI, Excel, Canva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4808357" y="706395"/>
            <a:ext cx="8671286" cy="1148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51"/>
              </a:lnSpc>
              <a:spcBef>
                <a:spcPct val="0"/>
              </a:spcBef>
            </a:pPr>
            <a:r>
              <a:rPr lang="en-US" sz="8803" spc="-721" strike="noStrike" u="none">
                <a:solidFill>
                  <a:srgbClr val="3A855D"/>
                </a:solidFill>
                <a:latin typeface="Public Sans"/>
              </a:rPr>
              <a:t>PROJECT DETAILS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98157"/>
            <a:ext cx="4807872" cy="4190832"/>
            <a:chOff x="0" y="0"/>
            <a:chExt cx="1346572" cy="117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6572" cy="1173754"/>
            </a:xfrm>
            <a:custGeom>
              <a:avLst/>
              <a:gdLst/>
              <a:ahLst/>
              <a:cxnLst/>
              <a:rect r="r" b="b" t="t" l="l"/>
              <a:pathLst>
                <a:path h="1173754" w="1346572">
                  <a:moveTo>
                    <a:pt x="24154" y="0"/>
                  </a:moveTo>
                  <a:lnTo>
                    <a:pt x="1322419" y="0"/>
                  </a:lnTo>
                  <a:cubicBezTo>
                    <a:pt x="1335758" y="0"/>
                    <a:pt x="1346572" y="10814"/>
                    <a:pt x="1346572" y="24154"/>
                  </a:cubicBezTo>
                  <a:lnTo>
                    <a:pt x="1346572" y="1149600"/>
                  </a:lnTo>
                  <a:cubicBezTo>
                    <a:pt x="1346572" y="1162940"/>
                    <a:pt x="1335758" y="1173754"/>
                    <a:pt x="1322419" y="1173754"/>
                  </a:cubicBezTo>
                  <a:lnTo>
                    <a:pt x="24154" y="1173754"/>
                  </a:lnTo>
                  <a:cubicBezTo>
                    <a:pt x="17748" y="1173754"/>
                    <a:pt x="11604" y="1171209"/>
                    <a:pt x="7075" y="1166680"/>
                  </a:cubicBezTo>
                  <a:cubicBezTo>
                    <a:pt x="2545" y="1162150"/>
                    <a:pt x="0" y="1156006"/>
                    <a:pt x="0" y="1149600"/>
                  </a:cubicBezTo>
                  <a:lnTo>
                    <a:pt x="0" y="24154"/>
                  </a:lnTo>
                  <a:cubicBezTo>
                    <a:pt x="0" y="10814"/>
                    <a:pt x="10814" y="0"/>
                    <a:pt x="24154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1346572" cy="1088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30329" y="5620423"/>
            <a:ext cx="6759419" cy="4214308"/>
            <a:chOff x="0" y="0"/>
            <a:chExt cx="1893155" cy="11803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3155" cy="1180329"/>
            </a:xfrm>
            <a:custGeom>
              <a:avLst/>
              <a:gdLst/>
              <a:ahLst/>
              <a:cxnLst/>
              <a:rect r="r" b="b" t="t" l="l"/>
              <a:pathLst>
                <a:path h="1180329" w="1893155">
                  <a:moveTo>
                    <a:pt x="17180" y="0"/>
                  </a:moveTo>
                  <a:lnTo>
                    <a:pt x="1875975" y="0"/>
                  </a:lnTo>
                  <a:cubicBezTo>
                    <a:pt x="1885464" y="0"/>
                    <a:pt x="1893155" y="7692"/>
                    <a:pt x="1893155" y="17180"/>
                  </a:cubicBezTo>
                  <a:lnTo>
                    <a:pt x="1893155" y="1163149"/>
                  </a:lnTo>
                  <a:cubicBezTo>
                    <a:pt x="1893155" y="1172637"/>
                    <a:pt x="1885464" y="1180329"/>
                    <a:pt x="1875975" y="1180329"/>
                  </a:cubicBezTo>
                  <a:lnTo>
                    <a:pt x="17180" y="1180329"/>
                  </a:lnTo>
                  <a:cubicBezTo>
                    <a:pt x="7692" y="1180329"/>
                    <a:pt x="0" y="1172637"/>
                    <a:pt x="0" y="1163149"/>
                  </a:cubicBezTo>
                  <a:lnTo>
                    <a:pt x="0" y="17180"/>
                  </a:lnTo>
                  <a:cubicBezTo>
                    <a:pt x="0" y="7692"/>
                    <a:pt x="7692" y="0"/>
                    <a:pt x="17180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5725"/>
              <a:ext cx="1893155" cy="1094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9530" y="755276"/>
            <a:ext cx="3986212" cy="4114800"/>
          </a:xfrm>
          <a:custGeom>
            <a:avLst/>
            <a:gdLst/>
            <a:ahLst/>
            <a:cxnLst/>
            <a:rect r="r" b="b" t="t" l="l"/>
            <a:pathLst>
              <a:path h="4114800" w="3986212">
                <a:moveTo>
                  <a:pt x="0" y="0"/>
                </a:moveTo>
                <a:lnTo>
                  <a:pt x="3986212" y="0"/>
                </a:lnTo>
                <a:lnTo>
                  <a:pt x="39862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44500" y="575489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74479" y="641032"/>
            <a:ext cx="12059395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7000" spc="-574">
                <a:solidFill>
                  <a:srgbClr val="3A855D"/>
                </a:solidFill>
                <a:latin typeface="Public Sans"/>
              </a:rPr>
              <a:t>PROBLEM   STATEMENT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07265" y="1275840"/>
            <a:ext cx="10631587" cy="3413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8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548"/>
              </a:lnSpc>
              <a:spcBef>
                <a:spcPct val="0"/>
              </a:spcBef>
            </a:pPr>
            <a:r>
              <a:rPr lang="en-US" sz="3249" strike="noStrike" u="none">
                <a:solidFill>
                  <a:srgbClr val="3A855D"/>
                </a:solidFill>
                <a:latin typeface="Lato"/>
              </a:rPr>
              <a:t>To understand the Foreign direct investment in India for the last 17 years from 2000-01 To 2016-17. This dataset contains sector and financial year-wise data of FDI in India</a:t>
            </a:r>
          </a:p>
          <a:p>
            <a:pPr algn="l" marL="0" indent="0" lvl="0">
              <a:lnSpc>
                <a:spcPts val="4548"/>
              </a:lnSpc>
              <a:spcBef>
                <a:spcPct val="0"/>
              </a:spcBef>
            </a:pPr>
            <a:r>
              <a:rPr lang="en-US" sz="3249" strike="noStrike" u="none">
                <a:solidFill>
                  <a:srgbClr val="3A855D"/>
                </a:solidFill>
                <a:latin typeface="Lato"/>
              </a:rPr>
              <a:t>Sector-wise investment analysis Year-wise investment analysis.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366" y="5897768"/>
            <a:ext cx="11438411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7000" spc="-574">
                <a:solidFill>
                  <a:srgbClr val="3A855D"/>
                </a:solidFill>
                <a:latin typeface="Public Sans"/>
              </a:rPr>
              <a:t>DATASET INFORMATION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4202" y="6975235"/>
            <a:ext cx="10646127" cy="228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8"/>
              </a:lnSpc>
              <a:spcBef>
                <a:spcPct val="0"/>
              </a:spcBef>
            </a:pPr>
            <a:r>
              <a:rPr lang="en-US" sz="3249">
                <a:solidFill>
                  <a:srgbClr val="3A855D"/>
                </a:solidFill>
                <a:latin typeface="Lato"/>
              </a:rPr>
              <a:t>I</a:t>
            </a:r>
            <a:r>
              <a:rPr lang="en-US" sz="3249">
                <a:solidFill>
                  <a:srgbClr val="3A855D"/>
                </a:solidFill>
                <a:latin typeface="Lato"/>
              </a:rPr>
              <a:t>nvestment is a game of understanding historic data of investment objects under different events but it is still a game of chances to minimize the risk we apply analytics</a:t>
            </a:r>
          </a:p>
          <a:p>
            <a:pPr>
              <a:lnSpc>
                <a:spcPts val="4548"/>
              </a:lnSpc>
              <a:spcBef>
                <a:spcPct val="0"/>
              </a:spcBef>
            </a:pPr>
            <a:r>
              <a:rPr lang="en-US" sz="3249">
                <a:solidFill>
                  <a:srgbClr val="3A855D"/>
                </a:solidFill>
                <a:latin typeface="Lato"/>
              </a:rPr>
              <a:t>to find the equilibrium investment.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" r="0" b="-52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84829" y="655040"/>
            <a:ext cx="20854695" cy="1703126"/>
            <a:chOff x="0" y="0"/>
            <a:chExt cx="5840912" cy="4770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40912" cy="477006"/>
            </a:xfrm>
            <a:custGeom>
              <a:avLst/>
              <a:gdLst/>
              <a:ahLst/>
              <a:cxnLst/>
              <a:rect r="r" b="b" t="t" l="l"/>
              <a:pathLst>
                <a:path h="477006" w="5840912">
                  <a:moveTo>
                    <a:pt x="5568" y="0"/>
                  </a:moveTo>
                  <a:lnTo>
                    <a:pt x="5835344" y="0"/>
                  </a:lnTo>
                  <a:cubicBezTo>
                    <a:pt x="5836821" y="0"/>
                    <a:pt x="5838237" y="587"/>
                    <a:pt x="5839282" y="1631"/>
                  </a:cubicBezTo>
                  <a:cubicBezTo>
                    <a:pt x="5840326" y="2675"/>
                    <a:pt x="5840912" y="4092"/>
                    <a:pt x="5840912" y="5568"/>
                  </a:cubicBezTo>
                  <a:lnTo>
                    <a:pt x="5840912" y="471437"/>
                  </a:lnTo>
                  <a:cubicBezTo>
                    <a:pt x="5840912" y="472914"/>
                    <a:pt x="5840326" y="474330"/>
                    <a:pt x="5839282" y="475375"/>
                  </a:cubicBezTo>
                  <a:cubicBezTo>
                    <a:pt x="5838237" y="476419"/>
                    <a:pt x="5836821" y="477006"/>
                    <a:pt x="5835344" y="477006"/>
                  </a:cubicBezTo>
                  <a:lnTo>
                    <a:pt x="5568" y="477006"/>
                  </a:lnTo>
                  <a:cubicBezTo>
                    <a:pt x="2493" y="477006"/>
                    <a:pt x="0" y="474513"/>
                    <a:pt x="0" y="471437"/>
                  </a:cubicBezTo>
                  <a:lnTo>
                    <a:pt x="0" y="5568"/>
                  </a:lnTo>
                  <a:cubicBezTo>
                    <a:pt x="0" y="4092"/>
                    <a:pt x="587" y="2675"/>
                    <a:pt x="1631" y="1631"/>
                  </a:cubicBezTo>
                  <a:cubicBezTo>
                    <a:pt x="2675" y="587"/>
                    <a:pt x="4092" y="0"/>
                    <a:pt x="5568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5840912" cy="391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69655" y="3035433"/>
            <a:ext cx="12548691" cy="4888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4"/>
              </a:lnSpc>
            </a:pPr>
          </a:p>
          <a:p>
            <a:pPr algn="l" marL="827957" indent="-413978" lvl="1">
              <a:lnSpc>
                <a:spcPts val="3834"/>
              </a:lnSpc>
              <a:buFont typeface="Arial"/>
              <a:buChar char="•"/>
            </a:pPr>
            <a:r>
              <a:rPr lang="en-US" sz="3834" strike="noStrike" u="none">
                <a:solidFill>
                  <a:srgbClr val="3A855D"/>
                </a:solidFill>
                <a:latin typeface="Lato"/>
              </a:rPr>
              <a:t>Sector Wise highest FDI Inflows</a:t>
            </a:r>
          </a:p>
          <a:p>
            <a:pPr algn="l">
              <a:lnSpc>
                <a:spcPts val="3834"/>
              </a:lnSpc>
            </a:pPr>
          </a:p>
          <a:p>
            <a:pPr algn="l" marL="827957" indent="-413978" lvl="1">
              <a:lnSpc>
                <a:spcPts val="3834"/>
              </a:lnSpc>
              <a:buFont typeface="Arial"/>
              <a:buChar char="•"/>
            </a:pPr>
            <a:r>
              <a:rPr lang="en-US" sz="3834" strike="noStrike" u="none">
                <a:solidFill>
                  <a:srgbClr val="3A855D"/>
                </a:solidFill>
                <a:latin typeface="Lato"/>
              </a:rPr>
              <a:t>Sum of FDI (in crores) Based on Different Sectors</a:t>
            </a:r>
          </a:p>
          <a:p>
            <a:pPr algn="l">
              <a:lnSpc>
                <a:spcPts val="3834"/>
              </a:lnSpc>
            </a:pPr>
          </a:p>
          <a:p>
            <a:pPr algn="l" marL="827957" indent="-413978" lvl="1">
              <a:lnSpc>
                <a:spcPts val="3834"/>
              </a:lnSpc>
              <a:buFont typeface="Arial"/>
              <a:buChar char="•"/>
            </a:pPr>
            <a:r>
              <a:rPr lang="en-US" sz="3834" strike="noStrike" u="none">
                <a:solidFill>
                  <a:srgbClr val="3A855D"/>
                </a:solidFill>
                <a:latin typeface="Lato"/>
              </a:rPr>
              <a:t>Amount of FDI (in Crores)</a:t>
            </a:r>
          </a:p>
          <a:p>
            <a:pPr algn="l">
              <a:lnSpc>
                <a:spcPts val="3834"/>
              </a:lnSpc>
            </a:pPr>
          </a:p>
          <a:p>
            <a:pPr algn="l" marL="827957" indent="-413978" lvl="1">
              <a:lnSpc>
                <a:spcPts val="3834"/>
              </a:lnSpc>
              <a:buFont typeface="Arial"/>
              <a:buChar char="•"/>
            </a:pPr>
            <a:r>
              <a:rPr lang="en-US" sz="3834" strike="noStrike" u="none">
                <a:solidFill>
                  <a:srgbClr val="3A855D"/>
                </a:solidFill>
                <a:latin typeface="Lato"/>
              </a:rPr>
              <a:t>Amount of FDI (in Dollars)</a:t>
            </a:r>
          </a:p>
          <a:p>
            <a:pPr algn="l">
              <a:lnSpc>
                <a:spcPts val="3834"/>
              </a:lnSpc>
            </a:pPr>
          </a:p>
          <a:p>
            <a:pPr algn="l" marL="827957" indent="-413978" lvl="1">
              <a:lnSpc>
                <a:spcPts val="3834"/>
              </a:lnSpc>
              <a:buFont typeface="Arial"/>
              <a:buChar char="•"/>
            </a:pPr>
            <a:r>
              <a:rPr lang="en-US" sz="3834" strike="noStrike" u="none">
                <a:solidFill>
                  <a:srgbClr val="3A855D"/>
                </a:solidFill>
                <a:latin typeface="Lato"/>
              </a:rPr>
              <a:t>Inflows of FDI based on different years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096930" y="655040"/>
            <a:ext cx="1344911" cy="1509017"/>
          </a:xfrm>
          <a:custGeom>
            <a:avLst/>
            <a:gdLst/>
            <a:ahLst/>
            <a:cxnLst/>
            <a:rect r="r" b="b" t="t" l="l"/>
            <a:pathLst>
              <a:path h="1509017" w="1344911">
                <a:moveTo>
                  <a:pt x="0" y="0"/>
                </a:moveTo>
                <a:lnTo>
                  <a:pt x="1344912" y="0"/>
                </a:lnTo>
                <a:lnTo>
                  <a:pt x="1344912" y="1509016"/>
                </a:lnTo>
                <a:lnTo>
                  <a:pt x="0" y="1509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22832" y="1118935"/>
            <a:ext cx="12059395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7000" spc="-574">
                <a:solidFill>
                  <a:srgbClr val="FFFFFF"/>
                </a:solidFill>
                <a:latin typeface="Public Sans"/>
              </a:rPr>
              <a:t>Key Performance Indicator (KPI)</a:t>
            </a:r>
            <a:r>
              <a:rPr lang="en-US" sz="7000" spc="-574">
                <a:solidFill>
                  <a:srgbClr val="FFFFFF"/>
                </a:solidFill>
                <a:latin typeface="Public Sans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33924" y="6971250"/>
            <a:ext cx="21755848" cy="4174349"/>
            <a:chOff x="0" y="0"/>
            <a:chExt cx="7796805" cy="14959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96805" cy="1495993"/>
            </a:xfrm>
            <a:custGeom>
              <a:avLst/>
              <a:gdLst/>
              <a:ahLst/>
              <a:cxnLst/>
              <a:rect r="r" b="b" t="t" l="l"/>
              <a:pathLst>
                <a:path h="1495993" w="7796805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908245" y="5376693"/>
            <a:ext cx="20104489" cy="5523017"/>
          </a:xfrm>
          <a:custGeom>
            <a:avLst/>
            <a:gdLst/>
            <a:ahLst/>
            <a:cxnLst/>
            <a:rect r="r" b="b" t="t" l="l"/>
            <a:pathLst>
              <a:path h="5523017" w="20104489">
                <a:moveTo>
                  <a:pt x="0" y="0"/>
                </a:moveTo>
                <a:lnTo>
                  <a:pt x="20104490" y="0"/>
                </a:lnTo>
                <a:lnTo>
                  <a:pt x="20104490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4363" r="-9035" b="-2056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97139" y="2123009"/>
            <a:ext cx="11093721" cy="3707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83"/>
              </a:lnSpc>
            </a:pPr>
            <a:r>
              <a:rPr lang="en-US" sz="15957" spc="-1308">
                <a:solidFill>
                  <a:srgbClr val="3A855D"/>
                </a:solidFill>
                <a:latin typeface="Public Sans"/>
              </a:rPr>
              <a:t>Thank you very much!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914402" y="3224371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392287">
            <a:off x="-1104276" y="-395603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DAF_UvjL_rc</dc:identifier>
  <dcterms:modified xsi:type="dcterms:W3CDTF">2011-08-01T06:04:30Z</dcterms:modified>
  <cp:revision>1</cp:revision>
  <dc:title>INVESTMENT_ANALYTICS</dc:title>
</cp:coreProperties>
</file>